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74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952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02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03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115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0876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67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351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710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472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99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74359-A396-4AFE-A3F6-18D77AEFBCF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239CD-5FD3-4C75-9A49-EDD18DC21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623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3554055"/>
              </p:ext>
            </p:extLst>
          </p:nvPr>
        </p:nvGraphicFramePr>
        <p:xfrm>
          <a:off x="251520" y="1268760"/>
          <a:ext cx="4608512" cy="4661916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1584176"/>
                <a:gridCol w="1224136"/>
                <a:gridCol w="136815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ФИО учащегося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(9 а класс)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Предметы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для углубленного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изучения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Шишкина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О. 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Англ.яз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Выродов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Н. С.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Волков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В. 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Гусев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К.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Зиганшин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Д. 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Захаров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О.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Лазутина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И.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Англ.яз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Чичулин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И. 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Новикова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А. 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Общество,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история.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Петряева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Е. 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Англ.яз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Растремин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И.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Сафина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Р. 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ru-RU" sz="1400" baseline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Хуснутдинова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К. 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История.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2420708"/>
              </p:ext>
            </p:extLst>
          </p:nvPr>
        </p:nvGraphicFramePr>
        <p:xfrm>
          <a:off x="5148064" y="1268760"/>
          <a:ext cx="3744416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308618"/>
                <a:gridCol w="1800200"/>
                <a:gridCol w="163559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учащегося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(9 б класс)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Предметы для углубленного изучения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Бедова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 С.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Коптелов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О. 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Башкиров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И. М.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Дмитриева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Т. 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Столяров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С. Н.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Фролов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Д. 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Марюхова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Д. 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1130" y="297522"/>
            <a:ext cx="6429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учащихся планирующих обучаться в 10-11 классах,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выбор предметов для углубленного изуче</a:t>
            </a:r>
            <a:r>
              <a:rPr lang="ru-RU" dirty="0" smtClean="0"/>
              <a:t>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4221088"/>
            <a:ext cx="22007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Математика – 5</a:t>
            </a:r>
          </a:p>
          <a:p>
            <a:r>
              <a:rPr lang="ru-RU" dirty="0" smtClean="0"/>
              <a:t>Русский язык – 9</a:t>
            </a:r>
          </a:p>
          <a:p>
            <a:r>
              <a:rPr lang="ru-RU" dirty="0" smtClean="0"/>
              <a:t>Физика – 6</a:t>
            </a:r>
          </a:p>
          <a:p>
            <a:r>
              <a:rPr lang="ru-RU" dirty="0" smtClean="0"/>
              <a:t>Обществознание – 4</a:t>
            </a:r>
          </a:p>
          <a:p>
            <a:r>
              <a:rPr lang="ru-RU" dirty="0" smtClean="0"/>
              <a:t>Англ. язык – 3</a:t>
            </a:r>
          </a:p>
          <a:p>
            <a:r>
              <a:rPr lang="ru-RU" dirty="0" smtClean="0"/>
              <a:t>История – 2</a:t>
            </a:r>
          </a:p>
          <a:p>
            <a:r>
              <a:rPr lang="ru-RU" dirty="0" smtClean="0"/>
              <a:t>Химия - 1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9137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97511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Приступая к проектированию учебного плана, следует иметь в виду, что ФГОС СОО определяет минимальное и максимальное количество часов учебных занятий на уровень среднего общего образования и перечень обязательных учебных предметов.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20888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Учебный план определяет количество учебных занятий за 2 года на одного обучающегося – не менее 2170 часов и не более 2590 часов (не более 37 часов в неделю).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59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7394685"/>
              </p:ext>
            </p:extLst>
          </p:nvPr>
        </p:nvGraphicFramePr>
        <p:xfrm>
          <a:off x="251520" y="836712"/>
          <a:ext cx="8640960" cy="5645019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3384376"/>
                <a:gridCol w="648072"/>
                <a:gridCol w="2304256"/>
                <a:gridCol w="648072"/>
              </a:tblGrid>
              <a:tr h="399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Базовый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Углубленный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родная 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Иностранные языки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Второй 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Второй 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Россия в мире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Естествознание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ФК, экология и основы безопасности жизнедеятельности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Основы безопасности жизнедеятельности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Индивидуальный проект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по выбору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Элективные курсы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Факультативные курсы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gridSpan="5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2170/2590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67528" y="260648"/>
            <a:ext cx="62089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Пример распределения часов для последующего выбора предметов,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изучаемых на базовом или углубленном уровне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  <a:hlinkClick r:id=""/>
              </a:rPr>
              <a:t>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</a:b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8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3827873"/>
              </p:ext>
            </p:extLst>
          </p:nvPr>
        </p:nvGraphicFramePr>
        <p:xfrm>
          <a:off x="251520" y="1052736"/>
          <a:ext cx="8640960" cy="5645019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3384376"/>
                <a:gridCol w="648072"/>
                <a:gridCol w="2304256"/>
                <a:gridCol w="648072"/>
              </a:tblGrid>
              <a:tr h="399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Базовый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Углубленный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родная 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Иностранные языки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Второй 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Второй 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Россия в мире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Естествознание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ФК, экология и основы безопасности жизнедеятельности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Основы безопасности жизнедеятельности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Индивидуальный проект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по выбору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Элективные курсы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Факультативные курсы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gridSpan="5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2170/2590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/>
                <a:ea typeface="Calibri"/>
              </a:rPr>
              <a:t>Учебный план </a:t>
            </a:r>
            <a:r>
              <a:rPr lang="ru-RU" sz="1200" dirty="0" smtClean="0">
                <a:latin typeface="Times New Roman"/>
                <a:ea typeface="Calibri"/>
              </a:rPr>
              <a:t>должен </a:t>
            </a:r>
            <a:r>
              <a:rPr lang="ru-RU" sz="1200" dirty="0">
                <a:latin typeface="Times New Roman"/>
                <a:ea typeface="Calibri"/>
              </a:rPr>
              <a:t>содержать 10 (11) учебных предметов и предусматривать изучение не менее одного учебного предмета из каждой предметной области, определенной ФГОС. Общими для включения во все учебные планы являются учебные предметы: </a:t>
            </a:r>
            <a:r>
              <a:rPr lang="ru-RU" sz="1200" b="1" dirty="0">
                <a:solidFill>
                  <a:srgbClr val="FF0000"/>
                </a:solidFill>
                <a:latin typeface="Times New Roman"/>
                <a:ea typeface="Calibri"/>
              </a:rPr>
              <a:t>«Русский язык», «Литература», «Иностранный язык», «Математика: алгебра и начала математического анализа, геометрия», «История» (или «Россия в мире»), «Физическая культура», «Основы безопасности жизнедеятельности». 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903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3519950"/>
              </p:ext>
            </p:extLst>
          </p:nvPr>
        </p:nvGraphicFramePr>
        <p:xfrm>
          <a:off x="309515" y="620688"/>
          <a:ext cx="8640960" cy="6010779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3384376"/>
                <a:gridCol w="648072"/>
                <a:gridCol w="2304256"/>
                <a:gridCol w="648072"/>
              </a:tblGrid>
              <a:tr h="399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Базовый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Углубленный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родная 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Иностранные языки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Экономика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Астрономия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-/35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ФК, экология и основы безопасности жизнедеятельности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Основы безопасности жизнедеятельности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Индивидуальный проект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по выбору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 smtClean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117">
                <a:tc gridSpan="5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107340"/>
            <a:ext cx="861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Добавляем: Астрономия. Переносим Родная литература в Раздел «Курсы по выбору»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583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82341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Образовательная организация обеспечивает реализацию учебных планов одного или нескольких профилей обучения: естественно-научного, гуманитарного, социально-экономического, технологического, универсального. При этом учебный план профиля обучения (кроме универсального) должен содержать не менее трех (четырех) учебных предметов на углубленном уровне изучения из соответствующей профилю обучения предметной области и (или) смежной с ней предметной области. 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0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0071346"/>
              </p:ext>
            </p:extLst>
          </p:nvPr>
        </p:nvGraphicFramePr>
        <p:xfrm>
          <a:off x="305272" y="1700808"/>
          <a:ext cx="8640960" cy="4956705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3384376"/>
                <a:gridCol w="648072"/>
                <a:gridCol w="2304256"/>
                <a:gridCol w="648072"/>
              </a:tblGrid>
              <a:tr h="3993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Базовый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Углубленный 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родная 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Иностранные языки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Астрономия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-/35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42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ФК, экология и основы безопасности жизнедеятельности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Основы безопасности жизнедеятельности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Индивидуальный проект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по выбору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200" dirty="0" smtClean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117">
                <a:tc gridSpan="5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22207"/>
            <a:ext cx="581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предметов для углубленного изучения предметов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280" y="620688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Универсальный профиль ориентирован, в первую очередь, на обучающихся, чей выбор «не вписывается» в рамки заданных выше профилей. Он позволяет ограничиться базовым уровнем изучения учебных предметов, однако ученик также может выбрать учебные предметы на углубленном уровне.</a:t>
            </a:r>
            <a:endParaRPr lang="ru-RU" sz="1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549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75145"/>
              </p:ext>
            </p:extLst>
          </p:nvPr>
        </p:nvGraphicFramePr>
        <p:xfrm>
          <a:off x="251520" y="684002"/>
          <a:ext cx="8784976" cy="5919340"/>
        </p:xfrm>
        <a:graphic>
          <a:graphicData uri="http://schemas.openxmlformats.org/drawingml/2006/table">
            <a:tbl>
              <a:tblPr firstRow="1" firstCol="1" bandRow="1"/>
              <a:tblGrid>
                <a:gridCol w="3384376"/>
                <a:gridCol w="3816424"/>
                <a:gridCol w="680298"/>
                <a:gridCol w="471830"/>
                <a:gridCol w="432048"/>
              </a:tblGrid>
              <a:tr h="24384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Предметная область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Базовый уровень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 2 г.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6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 и родная литература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Родной язык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Иностранные языки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Иностранный язык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Общественные науки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Математика: алгебра и начала математического анализа, геометрия</a:t>
                      </a:r>
                      <a:endParaRPr lang="ru-RU" sz="16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Естественные науки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Астрономия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-/35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42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ФК, экология и основы безопасности жизнедеятельности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Основы безопасности жизнедеятельности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Индивидуальный проект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70/70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1/1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1/1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по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выбору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(+ 279)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Родная литература</a:t>
                      </a:r>
                      <a:endParaRPr lang="ru-RU" sz="1600" dirty="0" smtClean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117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2205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10505"/>
            <a:ext cx="5486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класс – 35 уч. недель (36 ч. в неделю – 1260 в год)  </a:t>
            </a:r>
          </a:p>
          <a:p>
            <a:r>
              <a:rPr lang="ru-RU" dirty="0" smtClean="0"/>
              <a:t>11 класс – 34 уч. недель (36 ч. в неделю – 1224 в год)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97805" y="164019"/>
            <a:ext cx="202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2484 ч. за два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45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09874"/>
              </p:ext>
            </p:extLst>
          </p:nvPr>
        </p:nvGraphicFramePr>
        <p:xfrm>
          <a:off x="179512" y="379837"/>
          <a:ext cx="8784976" cy="6407020"/>
        </p:xfrm>
        <a:graphic>
          <a:graphicData uri="http://schemas.openxmlformats.org/drawingml/2006/table">
            <a:tbl>
              <a:tblPr firstRow="1" firstCol="1" bandRow="1"/>
              <a:tblGrid>
                <a:gridCol w="3384376"/>
                <a:gridCol w="3816424"/>
                <a:gridCol w="680298"/>
                <a:gridCol w="471830"/>
                <a:gridCol w="432048"/>
              </a:tblGrid>
              <a:tr h="24384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Предметная область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Учебные предметы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Базовый уровень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Кол-во часов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 2 г.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Русский язык 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Родной язык и родная литература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Родной язык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 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Иностранные языки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Иностранный язык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210 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Общественные науки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140 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Математика: алгебра и начала математического анализа, геометрия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420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Естественные науки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-/35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42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ФК, экология и основы безопасности жизнедеятельности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Физическая культура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Основы безопасности жизнедеятельности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Индивидуальный проект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70/70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Курсы по выбору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Родная литература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Анг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язык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35/-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Резерв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Резерв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Резерв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Резерв</a:t>
                      </a: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2484 за 2 года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919" marR="499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-66439"/>
            <a:ext cx="4301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10 класс – 35 уч. недель (36 ч. в неделю – 1260 в год)  </a:t>
            </a:r>
          </a:p>
          <a:p>
            <a:r>
              <a:rPr lang="ru-RU" sz="1400" dirty="0" smtClean="0">
                <a:solidFill>
                  <a:prstClr val="black"/>
                </a:solidFill>
              </a:rPr>
              <a:t>11 класс – 34 уч. недель (36 ч. в неделю – 1224 в год)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69106" y="10505"/>
            <a:ext cx="202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2484 ч. за два года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663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1416</Words>
  <Application>Microsoft Office PowerPoint</Application>
  <PresentationFormat>Экран (4:3)</PresentationFormat>
  <Paragraphs>687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Zam</cp:lastModifiedBy>
  <cp:revision>11</cp:revision>
  <dcterms:created xsi:type="dcterms:W3CDTF">2020-04-23T06:00:02Z</dcterms:created>
  <dcterms:modified xsi:type="dcterms:W3CDTF">2020-04-23T08:10:25Z</dcterms:modified>
</cp:coreProperties>
</file>